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0" r:id="rId16"/>
    <p:sldId id="274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322E02-7952-4700-BE3F-F779F186BA7F}" type="doc">
      <dgm:prSet loTypeId="urn:microsoft.com/office/officeart/2005/8/layout/chevron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A05E0C92-A171-4CB2-8384-E00E30373377}">
      <dgm:prSet phldrT="[Text]" custT="1"/>
      <dgm:spPr/>
      <dgm:t>
        <a:bodyPr/>
        <a:lstStyle/>
        <a:p>
          <a:pPr rtl="0"/>
          <a:r>
            <a:rPr lang="en-GB" sz="2000" dirty="0" smtClean="0"/>
            <a:t>David</a:t>
          </a:r>
          <a:endParaRPr lang="he-IL" sz="2000" dirty="0"/>
        </a:p>
      </dgm:t>
    </dgm:pt>
    <dgm:pt modelId="{8B696E69-7382-45D0-810E-60FD04E81EDB}" type="parTrans" cxnId="{22CD3EE7-6624-4CB7-8E7D-E3846E8C1493}">
      <dgm:prSet/>
      <dgm:spPr/>
      <dgm:t>
        <a:bodyPr/>
        <a:lstStyle/>
        <a:p>
          <a:pPr rtl="0"/>
          <a:endParaRPr lang="he-IL"/>
        </a:p>
      </dgm:t>
    </dgm:pt>
    <dgm:pt modelId="{05B1F9CC-370F-414A-BD9E-B1C6AF678DA1}" type="sibTrans" cxnId="{22CD3EE7-6624-4CB7-8E7D-E3846E8C1493}">
      <dgm:prSet/>
      <dgm:spPr/>
      <dgm:t>
        <a:bodyPr/>
        <a:lstStyle/>
        <a:p>
          <a:pPr rtl="0"/>
          <a:endParaRPr lang="he-IL"/>
        </a:p>
      </dgm:t>
    </dgm:pt>
    <dgm:pt modelId="{E8ABF09A-F0ED-4B7C-92D5-C06960DC7697}">
      <dgm:prSet phldrT="[Text]" custT="1"/>
      <dgm:spPr/>
      <dgm:t>
        <a:bodyPr/>
        <a:lstStyle/>
        <a:p>
          <a:pPr rtl="0"/>
          <a:r>
            <a:rPr lang="en-GB" sz="2000" b="1" dirty="0" smtClean="0">
              <a:solidFill>
                <a:schemeClr val="accent3"/>
              </a:solidFill>
            </a:rPr>
            <a:t>It’s time to build the Bet HaMikdash because he has rest from all around. </a:t>
          </a:r>
          <a:endParaRPr lang="he-IL" sz="2000" b="1" dirty="0">
            <a:solidFill>
              <a:schemeClr val="accent3"/>
            </a:solidFill>
          </a:endParaRPr>
        </a:p>
      </dgm:t>
    </dgm:pt>
    <dgm:pt modelId="{31C0A5A2-2BBA-4C52-84F2-A4F6ACDCFE45}" type="parTrans" cxnId="{E432B64B-792C-4C0C-BB55-0C3A753F8FFF}">
      <dgm:prSet/>
      <dgm:spPr/>
      <dgm:t>
        <a:bodyPr/>
        <a:lstStyle/>
        <a:p>
          <a:pPr rtl="0"/>
          <a:endParaRPr lang="he-IL"/>
        </a:p>
      </dgm:t>
    </dgm:pt>
    <dgm:pt modelId="{046F3646-C0E2-4E06-BD51-592572A967DA}" type="sibTrans" cxnId="{E432B64B-792C-4C0C-BB55-0C3A753F8FFF}">
      <dgm:prSet/>
      <dgm:spPr/>
      <dgm:t>
        <a:bodyPr/>
        <a:lstStyle/>
        <a:p>
          <a:pPr rtl="0"/>
          <a:endParaRPr lang="he-IL"/>
        </a:p>
      </dgm:t>
    </dgm:pt>
    <dgm:pt modelId="{A2ACA971-682B-4F44-A978-868284BA6DB6}">
      <dgm:prSet phldrT="[Text]" custT="1"/>
      <dgm:spPr/>
      <dgm:t>
        <a:bodyPr/>
        <a:lstStyle/>
        <a:p>
          <a:pPr rtl="0"/>
          <a:r>
            <a:rPr lang="en-GB" sz="2000" dirty="0" smtClean="0"/>
            <a:t>Natan</a:t>
          </a:r>
          <a:endParaRPr lang="he-IL" sz="2000" dirty="0"/>
        </a:p>
      </dgm:t>
    </dgm:pt>
    <dgm:pt modelId="{465686D1-66D0-4D4B-8B2C-156D1F86E930}" type="parTrans" cxnId="{94DFD7B4-B632-4834-B7B9-893D0357F6A0}">
      <dgm:prSet/>
      <dgm:spPr/>
      <dgm:t>
        <a:bodyPr/>
        <a:lstStyle/>
        <a:p>
          <a:pPr rtl="0"/>
          <a:endParaRPr lang="he-IL"/>
        </a:p>
      </dgm:t>
    </dgm:pt>
    <dgm:pt modelId="{D1FFCC63-59A7-467F-8D35-19CF015C9DE8}" type="sibTrans" cxnId="{94DFD7B4-B632-4834-B7B9-893D0357F6A0}">
      <dgm:prSet/>
      <dgm:spPr/>
      <dgm:t>
        <a:bodyPr/>
        <a:lstStyle/>
        <a:p>
          <a:pPr rtl="0"/>
          <a:endParaRPr lang="he-IL"/>
        </a:p>
      </dgm:t>
    </dgm:pt>
    <dgm:pt modelId="{BC420EF7-E909-4D1F-A79A-80B601736775}">
      <dgm:prSet phldrT="[Text]" custT="1"/>
      <dgm:spPr/>
      <dgm:t>
        <a:bodyPr/>
        <a:lstStyle/>
        <a:p>
          <a:pPr rtl="0"/>
          <a:r>
            <a:rPr lang="en-GB" sz="2000" b="1" dirty="0" smtClean="0">
              <a:solidFill>
                <a:srgbClr val="00B050"/>
              </a:solidFill>
            </a:rPr>
            <a:t>Doesn’t ask G-d because he is sure David is right – we have reached menucha and nachala.</a:t>
          </a:r>
          <a:endParaRPr lang="he-IL" sz="2000" b="1" dirty="0">
            <a:solidFill>
              <a:srgbClr val="00B050"/>
            </a:solidFill>
          </a:endParaRPr>
        </a:p>
      </dgm:t>
    </dgm:pt>
    <dgm:pt modelId="{F498D272-75BB-4100-A169-2F681875E4FE}" type="parTrans" cxnId="{7CD5BFF9-20A7-4A31-B01D-2A3BB491FCB7}">
      <dgm:prSet/>
      <dgm:spPr/>
      <dgm:t>
        <a:bodyPr/>
        <a:lstStyle/>
        <a:p>
          <a:pPr rtl="0"/>
          <a:endParaRPr lang="he-IL"/>
        </a:p>
      </dgm:t>
    </dgm:pt>
    <dgm:pt modelId="{2F48679F-A3D9-44D3-9323-B458406FCB31}" type="sibTrans" cxnId="{7CD5BFF9-20A7-4A31-B01D-2A3BB491FCB7}">
      <dgm:prSet/>
      <dgm:spPr/>
      <dgm:t>
        <a:bodyPr/>
        <a:lstStyle/>
        <a:p>
          <a:pPr rtl="0"/>
          <a:endParaRPr lang="he-IL"/>
        </a:p>
      </dgm:t>
    </dgm:pt>
    <dgm:pt modelId="{F786802D-7624-4202-A051-8E279CEFC61A}">
      <dgm:prSet phldrT="[Text]" custT="1"/>
      <dgm:spPr/>
      <dgm:t>
        <a:bodyPr/>
        <a:lstStyle/>
        <a:p>
          <a:pPr rtl="0"/>
          <a:r>
            <a:rPr lang="en-GB" sz="2000" dirty="0" smtClean="0"/>
            <a:t>G-d</a:t>
          </a:r>
          <a:endParaRPr lang="he-IL" sz="2000" dirty="0"/>
        </a:p>
      </dgm:t>
    </dgm:pt>
    <dgm:pt modelId="{F926DF0F-AC28-4118-8E0B-419ACD72E483}" type="parTrans" cxnId="{1FCAA361-DE3F-4599-B8D1-10DFB64DDB76}">
      <dgm:prSet/>
      <dgm:spPr/>
      <dgm:t>
        <a:bodyPr/>
        <a:lstStyle/>
        <a:p>
          <a:pPr rtl="0"/>
          <a:endParaRPr lang="he-IL"/>
        </a:p>
      </dgm:t>
    </dgm:pt>
    <dgm:pt modelId="{CF9A10D9-2282-47E1-AA9B-739F9CAAAB1B}" type="sibTrans" cxnId="{1FCAA361-DE3F-4599-B8D1-10DFB64DDB76}">
      <dgm:prSet/>
      <dgm:spPr/>
      <dgm:t>
        <a:bodyPr/>
        <a:lstStyle/>
        <a:p>
          <a:pPr rtl="0"/>
          <a:endParaRPr lang="he-IL"/>
        </a:p>
      </dgm:t>
    </dgm:pt>
    <dgm:pt modelId="{5C29D4E6-2F33-4526-B439-45B84EF45B25}">
      <dgm:prSet phldrT="[Text]" custT="1"/>
      <dgm:spPr/>
      <dgm:t>
        <a:bodyPr/>
        <a:lstStyle/>
        <a:p>
          <a:pPr rtl="0"/>
          <a:r>
            <a:rPr lang="en-GB" sz="2000" b="1" dirty="0" smtClean="0">
              <a:solidFill>
                <a:schemeClr val="accent1"/>
              </a:solidFill>
            </a:rPr>
            <a:t>Nearly!</a:t>
          </a:r>
          <a:endParaRPr lang="he-IL" sz="2000" b="1" dirty="0">
            <a:solidFill>
              <a:schemeClr val="accent1"/>
            </a:solidFill>
          </a:endParaRPr>
        </a:p>
      </dgm:t>
    </dgm:pt>
    <dgm:pt modelId="{6E6292D3-9998-4A3C-A214-1B6BFEE27F47}" type="parTrans" cxnId="{526A5949-2DBE-40A2-9898-2E2E7093093E}">
      <dgm:prSet/>
      <dgm:spPr/>
      <dgm:t>
        <a:bodyPr/>
        <a:lstStyle/>
        <a:p>
          <a:pPr rtl="0"/>
          <a:endParaRPr lang="he-IL"/>
        </a:p>
      </dgm:t>
    </dgm:pt>
    <dgm:pt modelId="{05EA89B1-36B4-4C12-AAD7-520F3444C77C}" type="sibTrans" cxnId="{526A5949-2DBE-40A2-9898-2E2E7093093E}">
      <dgm:prSet/>
      <dgm:spPr/>
      <dgm:t>
        <a:bodyPr/>
        <a:lstStyle/>
        <a:p>
          <a:pPr rtl="0"/>
          <a:endParaRPr lang="he-IL"/>
        </a:p>
      </dgm:t>
    </dgm:pt>
    <dgm:pt modelId="{6126D551-75D0-421D-82CE-8BA44730A4CB}">
      <dgm:prSet custT="1"/>
      <dgm:spPr/>
      <dgm:t>
        <a:bodyPr/>
        <a:lstStyle/>
        <a:p>
          <a:pPr rtl="0"/>
          <a:r>
            <a:rPr lang="en-GB" sz="2000" dirty="0" smtClean="0"/>
            <a:t>David</a:t>
          </a:r>
          <a:endParaRPr lang="he-IL" sz="2000" dirty="0"/>
        </a:p>
      </dgm:t>
    </dgm:pt>
    <dgm:pt modelId="{DF86F683-37B4-4F08-8C55-7D930F4D3B63}" type="parTrans" cxnId="{E52BDFCD-A497-4A16-A4B9-E069E37A5383}">
      <dgm:prSet/>
      <dgm:spPr/>
      <dgm:t>
        <a:bodyPr/>
        <a:lstStyle/>
        <a:p>
          <a:pPr rtl="1"/>
          <a:endParaRPr lang="he-IL"/>
        </a:p>
      </dgm:t>
    </dgm:pt>
    <dgm:pt modelId="{8217A505-0AA8-4169-BB2D-2DAA1B298EB7}" type="sibTrans" cxnId="{E52BDFCD-A497-4A16-A4B9-E069E37A5383}">
      <dgm:prSet/>
      <dgm:spPr/>
      <dgm:t>
        <a:bodyPr/>
        <a:lstStyle/>
        <a:p>
          <a:pPr rtl="1"/>
          <a:endParaRPr lang="he-IL"/>
        </a:p>
      </dgm:t>
    </dgm:pt>
    <dgm:pt modelId="{2E8BAAD6-F52E-49A8-BC5F-9B206260C9A7}">
      <dgm:prSet phldrT="[Text]" custT="1"/>
      <dgm:spPr/>
      <dgm:t>
        <a:bodyPr/>
        <a:lstStyle/>
        <a:p>
          <a:pPr rtl="0"/>
          <a:r>
            <a:rPr lang="en-GB" sz="2000" b="1" dirty="0" smtClean="0">
              <a:solidFill>
                <a:schemeClr val="accent3"/>
              </a:solidFill>
            </a:rPr>
            <a:t>He asks Natan to make sure he is right.</a:t>
          </a:r>
          <a:endParaRPr lang="he-IL" sz="2000" b="1" dirty="0">
            <a:solidFill>
              <a:schemeClr val="accent3"/>
            </a:solidFill>
          </a:endParaRPr>
        </a:p>
      </dgm:t>
    </dgm:pt>
    <dgm:pt modelId="{C6FB2F6B-565C-45DF-AB3F-FA66CEA4BA07}" type="parTrans" cxnId="{91784643-5441-47B1-8C6E-4BE64336676E}">
      <dgm:prSet/>
      <dgm:spPr/>
      <dgm:t>
        <a:bodyPr/>
        <a:lstStyle/>
        <a:p>
          <a:pPr rtl="1"/>
          <a:endParaRPr lang="he-IL"/>
        </a:p>
      </dgm:t>
    </dgm:pt>
    <dgm:pt modelId="{BFBE48C6-2708-4D72-974F-A7F11DD1D13F}" type="sibTrans" cxnId="{91784643-5441-47B1-8C6E-4BE64336676E}">
      <dgm:prSet/>
      <dgm:spPr/>
      <dgm:t>
        <a:bodyPr/>
        <a:lstStyle/>
        <a:p>
          <a:pPr rtl="1"/>
          <a:endParaRPr lang="he-IL"/>
        </a:p>
      </dgm:t>
    </dgm:pt>
    <dgm:pt modelId="{0A717934-A4E2-4437-9508-DDE3F03BD5CC}">
      <dgm:prSet phldrT="[Text]" custT="1"/>
      <dgm:spPr/>
      <dgm:t>
        <a:bodyPr/>
        <a:lstStyle/>
        <a:p>
          <a:pPr rtl="0"/>
          <a:r>
            <a:rPr lang="en-GB" sz="2000" b="1" dirty="0" smtClean="0">
              <a:solidFill>
                <a:schemeClr val="accent1"/>
              </a:solidFill>
            </a:rPr>
            <a:t>Nearly reached necessary stability but need another generation</a:t>
          </a:r>
          <a:endParaRPr lang="he-IL" sz="2000" b="1" dirty="0">
            <a:solidFill>
              <a:schemeClr val="accent1"/>
            </a:solidFill>
          </a:endParaRPr>
        </a:p>
      </dgm:t>
    </dgm:pt>
    <dgm:pt modelId="{CCFD8BD6-A866-4A84-9B1B-A45FF7A83C4B}" type="parTrans" cxnId="{39080D2C-9DF5-4DBF-8116-ED03C10471E1}">
      <dgm:prSet/>
      <dgm:spPr/>
      <dgm:t>
        <a:bodyPr/>
        <a:lstStyle/>
        <a:p>
          <a:pPr rtl="1"/>
          <a:endParaRPr lang="he-IL"/>
        </a:p>
      </dgm:t>
    </dgm:pt>
    <dgm:pt modelId="{65EA0C15-F4D3-4A33-ACF2-48696E415864}" type="sibTrans" cxnId="{39080D2C-9DF5-4DBF-8116-ED03C10471E1}">
      <dgm:prSet/>
      <dgm:spPr/>
      <dgm:t>
        <a:bodyPr/>
        <a:lstStyle/>
        <a:p>
          <a:pPr rtl="1"/>
          <a:endParaRPr lang="he-IL"/>
        </a:p>
      </dgm:t>
    </dgm:pt>
    <dgm:pt modelId="{FDB1DC24-85C5-48F3-B111-615C9F539113}">
      <dgm:prSet custT="1"/>
      <dgm:spPr/>
      <dgm:t>
        <a:bodyPr/>
        <a:lstStyle/>
        <a:p>
          <a:pPr rtl="0"/>
          <a:r>
            <a:rPr lang="en-GB" sz="2000" b="1" dirty="0" smtClean="0">
              <a:solidFill>
                <a:schemeClr val="accent4"/>
              </a:solidFill>
            </a:rPr>
            <a:t>Blesses G-d profusely</a:t>
          </a:r>
          <a:endParaRPr lang="he-IL" sz="2000" b="1" dirty="0">
            <a:solidFill>
              <a:schemeClr val="accent4"/>
            </a:solidFill>
          </a:endParaRPr>
        </a:p>
      </dgm:t>
    </dgm:pt>
    <dgm:pt modelId="{D78A2376-77E0-4BEC-A376-4D53D2212CCB}" type="parTrans" cxnId="{5E0D5773-3A41-4D10-9917-EBD0FFD763FE}">
      <dgm:prSet/>
      <dgm:spPr/>
      <dgm:t>
        <a:bodyPr/>
        <a:lstStyle/>
        <a:p>
          <a:pPr rtl="1"/>
          <a:endParaRPr lang="he-IL"/>
        </a:p>
      </dgm:t>
    </dgm:pt>
    <dgm:pt modelId="{7B4733DF-B572-42CE-8410-DE00A62C0408}" type="sibTrans" cxnId="{5E0D5773-3A41-4D10-9917-EBD0FFD763FE}">
      <dgm:prSet/>
      <dgm:spPr/>
      <dgm:t>
        <a:bodyPr/>
        <a:lstStyle/>
        <a:p>
          <a:pPr rtl="1"/>
          <a:endParaRPr lang="he-IL"/>
        </a:p>
      </dgm:t>
    </dgm:pt>
    <dgm:pt modelId="{B1395CD8-CB67-49D7-AE9A-E791B99C28F1}" type="pres">
      <dgm:prSet presAssocID="{E5322E02-7952-4700-BE3F-F779F186BA7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EB0F1427-C01A-4D9A-B785-B647504F8A5B}" type="pres">
      <dgm:prSet presAssocID="{A05E0C92-A171-4CB2-8384-E00E30373377}" presName="composite" presStyleCnt="0"/>
      <dgm:spPr/>
    </dgm:pt>
    <dgm:pt modelId="{0941CED7-5EC9-4D51-B548-771C8E5B2973}" type="pres">
      <dgm:prSet presAssocID="{A05E0C92-A171-4CB2-8384-E00E30373377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B65A1EF-43BF-43C5-A1FD-240B50956BB9}" type="pres">
      <dgm:prSet presAssocID="{A05E0C92-A171-4CB2-8384-E00E30373377}" presName="desTx" presStyleLbl="revTx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2F9FCFF-1720-4E67-94E9-5AB60D6808C0}" type="pres">
      <dgm:prSet presAssocID="{05B1F9CC-370F-414A-BD9E-B1C6AF678DA1}" presName="space" presStyleCnt="0"/>
      <dgm:spPr/>
    </dgm:pt>
    <dgm:pt modelId="{CA8E2B5E-F70D-49F6-8871-61B5DB3BBB37}" type="pres">
      <dgm:prSet presAssocID="{A2ACA971-682B-4F44-A978-868284BA6DB6}" presName="composite" presStyleCnt="0"/>
      <dgm:spPr/>
    </dgm:pt>
    <dgm:pt modelId="{8ECCD2B1-C030-4339-845C-035F88C7C795}" type="pres">
      <dgm:prSet presAssocID="{A2ACA971-682B-4F44-A978-868284BA6DB6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3CEB93E-FCC4-476B-A458-7E716C76206D}" type="pres">
      <dgm:prSet presAssocID="{A2ACA971-682B-4F44-A978-868284BA6DB6}" presName="desTx" presStyleLbl="revTx" presStyleIdx="1" presStyleCnt="4" custScaleX="10983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45EBD97-E590-410D-B221-D59F029B043A}" type="pres">
      <dgm:prSet presAssocID="{D1FFCC63-59A7-467F-8D35-19CF015C9DE8}" presName="space" presStyleCnt="0"/>
      <dgm:spPr/>
    </dgm:pt>
    <dgm:pt modelId="{0266888E-BE16-4658-BA5C-4D3CBA92A618}" type="pres">
      <dgm:prSet presAssocID="{F786802D-7624-4202-A051-8E279CEFC61A}" presName="composite" presStyleCnt="0"/>
      <dgm:spPr/>
    </dgm:pt>
    <dgm:pt modelId="{B407DBCB-45F2-48D2-86C5-2EE3A300346A}" type="pres">
      <dgm:prSet presAssocID="{F786802D-7624-4202-A051-8E279CEFC61A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A08E689-F473-4561-B6D1-4AFB7549D87D}" type="pres">
      <dgm:prSet presAssocID="{F786802D-7624-4202-A051-8E279CEFC61A}" presName="desTx" presStyleLbl="revTx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7E8E9ED-8A8E-4BEB-A93C-8CD20A6DF8C3}" type="pres">
      <dgm:prSet presAssocID="{CF9A10D9-2282-47E1-AA9B-739F9CAAAB1B}" presName="space" presStyleCnt="0"/>
      <dgm:spPr/>
    </dgm:pt>
    <dgm:pt modelId="{70C500A1-0B9B-4D79-996E-D43A45AFAEE4}" type="pres">
      <dgm:prSet presAssocID="{6126D551-75D0-421D-82CE-8BA44730A4CB}" presName="composite" presStyleCnt="0"/>
      <dgm:spPr/>
    </dgm:pt>
    <dgm:pt modelId="{BB061C2B-8E2F-45B7-855B-5F2FB61483BC}" type="pres">
      <dgm:prSet presAssocID="{6126D551-75D0-421D-82CE-8BA44730A4CB}" presName="par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931376B-8963-4945-B403-9B4986CE0E39}" type="pres">
      <dgm:prSet presAssocID="{6126D551-75D0-421D-82CE-8BA44730A4CB}" presName="desTx" presStyleLbl="revTx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6511009-5310-4D54-A2A1-C35466438438}" type="presOf" srcId="{0A717934-A4E2-4437-9508-DDE3F03BD5CC}" destId="{5A08E689-F473-4561-B6D1-4AFB7549D87D}" srcOrd="0" destOrd="1" presId="urn:microsoft.com/office/officeart/2005/8/layout/chevron1"/>
    <dgm:cxn modelId="{300DD74E-7F4A-44A0-AE3D-2712FE2B6E9F}" type="presOf" srcId="{A05E0C92-A171-4CB2-8384-E00E30373377}" destId="{0941CED7-5EC9-4D51-B548-771C8E5B2973}" srcOrd="0" destOrd="0" presId="urn:microsoft.com/office/officeart/2005/8/layout/chevron1"/>
    <dgm:cxn modelId="{526A5949-2DBE-40A2-9898-2E2E7093093E}" srcId="{F786802D-7624-4202-A051-8E279CEFC61A}" destId="{5C29D4E6-2F33-4526-B439-45B84EF45B25}" srcOrd="0" destOrd="0" parTransId="{6E6292D3-9998-4A3C-A214-1B6BFEE27F47}" sibTransId="{05EA89B1-36B4-4C12-AAD7-520F3444C77C}"/>
    <dgm:cxn modelId="{22CD3EE7-6624-4CB7-8E7D-E3846E8C1493}" srcId="{E5322E02-7952-4700-BE3F-F779F186BA7F}" destId="{A05E0C92-A171-4CB2-8384-E00E30373377}" srcOrd="0" destOrd="0" parTransId="{8B696E69-7382-45D0-810E-60FD04E81EDB}" sibTransId="{05B1F9CC-370F-414A-BD9E-B1C6AF678DA1}"/>
    <dgm:cxn modelId="{F9CD5F28-3F1E-406B-9873-32500FBF9049}" type="presOf" srcId="{E8ABF09A-F0ED-4B7C-92D5-C06960DC7697}" destId="{FB65A1EF-43BF-43C5-A1FD-240B50956BB9}" srcOrd="0" destOrd="0" presId="urn:microsoft.com/office/officeart/2005/8/layout/chevron1"/>
    <dgm:cxn modelId="{5E0D5773-3A41-4D10-9917-EBD0FFD763FE}" srcId="{6126D551-75D0-421D-82CE-8BA44730A4CB}" destId="{FDB1DC24-85C5-48F3-B111-615C9F539113}" srcOrd="0" destOrd="0" parTransId="{D78A2376-77E0-4BEC-A376-4D53D2212CCB}" sibTransId="{7B4733DF-B572-42CE-8410-DE00A62C0408}"/>
    <dgm:cxn modelId="{8A46AF9D-9465-4C1C-B66B-6A199F339EB0}" type="presOf" srcId="{5C29D4E6-2F33-4526-B439-45B84EF45B25}" destId="{5A08E689-F473-4561-B6D1-4AFB7549D87D}" srcOrd="0" destOrd="0" presId="urn:microsoft.com/office/officeart/2005/8/layout/chevron1"/>
    <dgm:cxn modelId="{94DFD7B4-B632-4834-B7B9-893D0357F6A0}" srcId="{E5322E02-7952-4700-BE3F-F779F186BA7F}" destId="{A2ACA971-682B-4F44-A978-868284BA6DB6}" srcOrd="1" destOrd="0" parTransId="{465686D1-66D0-4D4B-8B2C-156D1F86E930}" sibTransId="{D1FFCC63-59A7-467F-8D35-19CF015C9DE8}"/>
    <dgm:cxn modelId="{877077C8-BD71-43FE-A8CD-CD8BD1697C35}" type="presOf" srcId="{BC420EF7-E909-4D1F-A79A-80B601736775}" destId="{43CEB93E-FCC4-476B-A458-7E716C76206D}" srcOrd="0" destOrd="0" presId="urn:microsoft.com/office/officeart/2005/8/layout/chevron1"/>
    <dgm:cxn modelId="{91784643-5441-47B1-8C6E-4BE64336676E}" srcId="{A05E0C92-A171-4CB2-8384-E00E30373377}" destId="{2E8BAAD6-F52E-49A8-BC5F-9B206260C9A7}" srcOrd="1" destOrd="0" parTransId="{C6FB2F6B-565C-45DF-AB3F-FA66CEA4BA07}" sibTransId="{BFBE48C6-2708-4D72-974F-A7F11DD1D13F}"/>
    <dgm:cxn modelId="{E432B64B-792C-4C0C-BB55-0C3A753F8FFF}" srcId="{A05E0C92-A171-4CB2-8384-E00E30373377}" destId="{E8ABF09A-F0ED-4B7C-92D5-C06960DC7697}" srcOrd="0" destOrd="0" parTransId="{31C0A5A2-2BBA-4C52-84F2-A4F6ACDCFE45}" sibTransId="{046F3646-C0E2-4E06-BD51-592572A967DA}"/>
    <dgm:cxn modelId="{209C21ED-F6AC-44D7-A480-25578D1E5C53}" type="presOf" srcId="{FDB1DC24-85C5-48F3-B111-615C9F539113}" destId="{4931376B-8963-4945-B403-9B4986CE0E39}" srcOrd="0" destOrd="0" presId="urn:microsoft.com/office/officeart/2005/8/layout/chevron1"/>
    <dgm:cxn modelId="{8A57700E-7D68-4297-AC79-67E4E243243D}" type="presOf" srcId="{6126D551-75D0-421D-82CE-8BA44730A4CB}" destId="{BB061C2B-8E2F-45B7-855B-5F2FB61483BC}" srcOrd="0" destOrd="0" presId="urn:microsoft.com/office/officeart/2005/8/layout/chevron1"/>
    <dgm:cxn modelId="{39080D2C-9DF5-4DBF-8116-ED03C10471E1}" srcId="{F786802D-7624-4202-A051-8E279CEFC61A}" destId="{0A717934-A4E2-4437-9508-DDE3F03BD5CC}" srcOrd="1" destOrd="0" parTransId="{CCFD8BD6-A866-4A84-9B1B-A45FF7A83C4B}" sibTransId="{65EA0C15-F4D3-4A33-ACF2-48696E415864}"/>
    <dgm:cxn modelId="{93FC28BB-B476-444C-9C4E-D8A43229E4D9}" type="presOf" srcId="{A2ACA971-682B-4F44-A978-868284BA6DB6}" destId="{8ECCD2B1-C030-4339-845C-035F88C7C795}" srcOrd="0" destOrd="0" presId="urn:microsoft.com/office/officeart/2005/8/layout/chevron1"/>
    <dgm:cxn modelId="{F42CFB99-2EE6-4180-B5BF-C4590AE90F78}" type="presOf" srcId="{E5322E02-7952-4700-BE3F-F779F186BA7F}" destId="{B1395CD8-CB67-49D7-AE9A-E791B99C28F1}" srcOrd="0" destOrd="0" presId="urn:microsoft.com/office/officeart/2005/8/layout/chevron1"/>
    <dgm:cxn modelId="{7CD5BFF9-20A7-4A31-B01D-2A3BB491FCB7}" srcId="{A2ACA971-682B-4F44-A978-868284BA6DB6}" destId="{BC420EF7-E909-4D1F-A79A-80B601736775}" srcOrd="0" destOrd="0" parTransId="{F498D272-75BB-4100-A169-2F681875E4FE}" sibTransId="{2F48679F-A3D9-44D3-9323-B458406FCB31}"/>
    <dgm:cxn modelId="{1FCAA361-DE3F-4599-B8D1-10DFB64DDB76}" srcId="{E5322E02-7952-4700-BE3F-F779F186BA7F}" destId="{F786802D-7624-4202-A051-8E279CEFC61A}" srcOrd="2" destOrd="0" parTransId="{F926DF0F-AC28-4118-8E0B-419ACD72E483}" sibTransId="{CF9A10D9-2282-47E1-AA9B-739F9CAAAB1B}"/>
    <dgm:cxn modelId="{E52BDFCD-A497-4A16-A4B9-E069E37A5383}" srcId="{E5322E02-7952-4700-BE3F-F779F186BA7F}" destId="{6126D551-75D0-421D-82CE-8BA44730A4CB}" srcOrd="3" destOrd="0" parTransId="{DF86F683-37B4-4F08-8C55-7D930F4D3B63}" sibTransId="{8217A505-0AA8-4169-BB2D-2DAA1B298EB7}"/>
    <dgm:cxn modelId="{30289A88-02A8-40B0-B681-71750EF8BF44}" type="presOf" srcId="{F786802D-7624-4202-A051-8E279CEFC61A}" destId="{B407DBCB-45F2-48D2-86C5-2EE3A300346A}" srcOrd="0" destOrd="0" presId="urn:microsoft.com/office/officeart/2005/8/layout/chevron1"/>
    <dgm:cxn modelId="{BF0505E1-5EF4-4982-B885-27C7CF30BFD4}" type="presOf" srcId="{2E8BAAD6-F52E-49A8-BC5F-9B206260C9A7}" destId="{FB65A1EF-43BF-43C5-A1FD-240B50956BB9}" srcOrd="0" destOrd="1" presId="urn:microsoft.com/office/officeart/2005/8/layout/chevron1"/>
    <dgm:cxn modelId="{5092029C-2E9B-4A8A-9482-8EE8DF73CB5D}" type="presParOf" srcId="{B1395CD8-CB67-49D7-AE9A-E791B99C28F1}" destId="{EB0F1427-C01A-4D9A-B785-B647504F8A5B}" srcOrd="0" destOrd="0" presId="urn:microsoft.com/office/officeart/2005/8/layout/chevron1"/>
    <dgm:cxn modelId="{1D9AB1DB-A504-4856-A584-F2F4D79F21DA}" type="presParOf" srcId="{EB0F1427-C01A-4D9A-B785-B647504F8A5B}" destId="{0941CED7-5EC9-4D51-B548-771C8E5B2973}" srcOrd="0" destOrd="0" presId="urn:microsoft.com/office/officeart/2005/8/layout/chevron1"/>
    <dgm:cxn modelId="{CB271990-1C4F-47AD-84A0-A7F3CDA5DEC4}" type="presParOf" srcId="{EB0F1427-C01A-4D9A-B785-B647504F8A5B}" destId="{FB65A1EF-43BF-43C5-A1FD-240B50956BB9}" srcOrd="1" destOrd="0" presId="urn:microsoft.com/office/officeart/2005/8/layout/chevron1"/>
    <dgm:cxn modelId="{E7232DA7-7023-4144-8144-452D4861E65F}" type="presParOf" srcId="{B1395CD8-CB67-49D7-AE9A-E791B99C28F1}" destId="{D2F9FCFF-1720-4E67-94E9-5AB60D6808C0}" srcOrd="1" destOrd="0" presId="urn:microsoft.com/office/officeart/2005/8/layout/chevron1"/>
    <dgm:cxn modelId="{6A36958C-001B-4E36-AA01-BC7D77084B2E}" type="presParOf" srcId="{B1395CD8-CB67-49D7-AE9A-E791B99C28F1}" destId="{CA8E2B5E-F70D-49F6-8871-61B5DB3BBB37}" srcOrd="2" destOrd="0" presId="urn:microsoft.com/office/officeart/2005/8/layout/chevron1"/>
    <dgm:cxn modelId="{778D368F-B9AC-4324-BAE1-15BBBA1CADDC}" type="presParOf" srcId="{CA8E2B5E-F70D-49F6-8871-61B5DB3BBB37}" destId="{8ECCD2B1-C030-4339-845C-035F88C7C795}" srcOrd="0" destOrd="0" presId="urn:microsoft.com/office/officeart/2005/8/layout/chevron1"/>
    <dgm:cxn modelId="{8B353025-BF98-4264-8C4C-462AD07DF190}" type="presParOf" srcId="{CA8E2B5E-F70D-49F6-8871-61B5DB3BBB37}" destId="{43CEB93E-FCC4-476B-A458-7E716C76206D}" srcOrd="1" destOrd="0" presId="urn:microsoft.com/office/officeart/2005/8/layout/chevron1"/>
    <dgm:cxn modelId="{7AD4191B-CFCC-4C29-A39D-075B957A1273}" type="presParOf" srcId="{B1395CD8-CB67-49D7-AE9A-E791B99C28F1}" destId="{345EBD97-E590-410D-B221-D59F029B043A}" srcOrd="3" destOrd="0" presId="urn:microsoft.com/office/officeart/2005/8/layout/chevron1"/>
    <dgm:cxn modelId="{C010788E-E74B-4C32-8E02-3C88D230847F}" type="presParOf" srcId="{B1395CD8-CB67-49D7-AE9A-E791B99C28F1}" destId="{0266888E-BE16-4658-BA5C-4D3CBA92A618}" srcOrd="4" destOrd="0" presId="urn:microsoft.com/office/officeart/2005/8/layout/chevron1"/>
    <dgm:cxn modelId="{26A08FF5-7332-490C-93A7-95D7BF1194B5}" type="presParOf" srcId="{0266888E-BE16-4658-BA5C-4D3CBA92A618}" destId="{B407DBCB-45F2-48D2-86C5-2EE3A300346A}" srcOrd="0" destOrd="0" presId="urn:microsoft.com/office/officeart/2005/8/layout/chevron1"/>
    <dgm:cxn modelId="{59814E6E-721F-476D-BEB6-9F232A393183}" type="presParOf" srcId="{0266888E-BE16-4658-BA5C-4D3CBA92A618}" destId="{5A08E689-F473-4561-B6D1-4AFB7549D87D}" srcOrd="1" destOrd="0" presId="urn:microsoft.com/office/officeart/2005/8/layout/chevron1"/>
    <dgm:cxn modelId="{43B3DF3D-ED8A-4FFB-8C6A-977ACE76FB0E}" type="presParOf" srcId="{B1395CD8-CB67-49D7-AE9A-E791B99C28F1}" destId="{77E8E9ED-8A8E-4BEB-A93C-8CD20A6DF8C3}" srcOrd="5" destOrd="0" presId="urn:microsoft.com/office/officeart/2005/8/layout/chevron1"/>
    <dgm:cxn modelId="{16E2CFCF-49D0-4DA1-A51C-C09051BEC705}" type="presParOf" srcId="{B1395CD8-CB67-49D7-AE9A-E791B99C28F1}" destId="{70C500A1-0B9B-4D79-996E-D43A45AFAEE4}" srcOrd="6" destOrd="0" presId="urn:microsoft.com/office/officeart/2005/8/layout/chevron1"/>
    <dgm:cxn modelId="{387D632E-B789-477C-A2C3-51804DED6BEB}" type="presParOf" srcId="{70C500A1-0B9B-4D79-996E-D43A45AFAEE4}" destId="{BB061C2B-8E2F-45B7-855B-5F2FB61483BC}" srcOrd="0" destOrd="0" presId="urn:microsoft.com/office/officeart/2005/8/layout/chevron1"/>
    <dgm:cxn modelId="{3B63F409-53EC-48FE-9477-43ECF86E82CE}" type="presParOf" srcId="{70C500A1-0B9B-4D79-996E-D43A45AFAEE4}" destId="{4931376B-8963-4945-B403-9B4986CE0E39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4CFFF-1A92-44C1-A42D-1E197C7EFD4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3C9ACD-6B45-4FC5-9E07-74A062D41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C9ACD-6B45-4FC5-9E07-74A062D419AE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246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3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ספר מלכים</a:t>
            </a:r>
            <a:endParaRPr lang="he-IL" sz="13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Introduction</a:t>
            </a:r>
            <a:endParaRPr lang="he-IL" sz="4800" dirty="0"/>
          </a:p>
        </p:txBody>
      </p:sp>
      <p:sp>
        <p:nvSpPr>
          <p:cNvPr id="4" name="TextBox 1"/>
          <p:cNvSpPr txBox="1"/>
          <p:nvPr/>
        </p:nvSpPr>
        <p:spPr>
          <a:xfrm>
            <a:off x="899592" y="6096000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9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יב</a:t>
            </a:r>
            <a:b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Introduction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The Mishkan </a:t>
            </a:r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is 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a </a:t>
            </a:r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portable Har Sinai, our reminder that we are 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G-d's </a:t>
            </a:r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people. </a:t>
            </a:r>
            <a:endParaRPr lang="en-GB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5"/>
                </a:solidFill>
                <a:cs typeface="David" pitchFamily="34" charset="-79"/>
              </a:rPr>
              <a:t>The Mikdash, in contrast, is </a:t>
            </a:r>
            <a:r>
              <a:rPr lang="en-GB" b="1" dirty="0">
                <a:solidFill>
                  <a:schemeClr val="accent5"/>
                </a:solidFill>
                <a:cs typeface="David" pitchFamily="34" charset="-79"/>
              </a:rPr>
              <a:t>permanent. </a:t>
            </a:r>
            <a:endParaRPr lang="en-GB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When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is right time to go from a Mishkan to a Mikdash?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When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we have stability.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In order to make a name for G-d, we need to be a nation that people look up to.</a:t>
            </a:r>
            <a:endParaRPr lang="en-US" b="1" dirty="0">
              <a:solidFill>
                <a:schemeClr val="accent1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689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דברים יב</a:t>
            </a:r>
            <a:endParaRPr lang="he-IL" sz="66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600200"/>
            <a:ext cx="6781800" cy="4953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אִם-אֶל-הַמָּקוֹם אֲשֶׁר-יִבְחַר יְהוָה אֱלֹהֵיכֶם מִכָּל-שִׁבְטֵיכֶם לָשׂוּם אֶת-שְׁמוֹ שָׁם </a:t>
            </a:r>
            <a:r>
              <a:rPr lang="he-IL" sz="2000" dirty="0">
                <a:cs typeface="David" pitchFamily="34" charset="-79"/>
              </a:rPr>
              <a:t>לְשִׁכְנוֹ תִדְרְשׁוּ וּבָאתָ שָּׁמָּה.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וַהֲבֵאתֶם שָׁמָּה עֹלֹתֵיכֶם וְזִבְחֵיכֶם וְאֵת מַעְשְׂרֹתֵיכֶם וְאֵת תְּרוּמַת יֶדְכֶם וְנִדְרֵיכֶם וְנִדְבֹתֵיכֶם וּבְכֹרֹת בְּקַרְכֶם וְצֹאנְכֶם.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וַאֲכַלְתֶּם-שָׁם לִפְנֵי יְהוָה אֱלֹהֵיכֶם וּשְׂמַחְתֶּם בְּכֹל מִשְׁלַח יֶדְכֶם אַתֶּם וּבָתֵּיכֶם אֲשֶׁר בֵּרַכְךָ יְהוָה אֱלֹהֶיךָ.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לֹא תַעֲשׂוּן כְּכֹל אֲשֶׁר אֲנַחְנוּ עֹשִׂים פֹּה הַיּוֹם אִישׁ כָּל-הַיָּשָׁר בְּעֵינָיו.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כִּי לֹא-בָאתֶם עַד-עָתָּה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אֶל-הַמְּנוּחָה וְאֶל-הַנַּחֲלָה </a:t>
            </a:r>
            <a:r>
              <a:rPr lang="he-IL" sz="2000" dirty="0">
                <a:cs typeface="David" pitchFamily="34" charset="-79"/>
              </a:rPr>
              <a:t>אֲשֶׁר-יְהוָה אֱלֹהֶיךָ נֹתֵן לָךְ.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וַעֲבַרְתֶּם אֶת-הַיַּרְדֵּן וִישַׁבְתֶּם בָּאָרֶץ אֲשֶׁר-יְהוָה אֱלֹהֵיכֶם מַנְחִיל אֶתְכֶם וְהֵנִיחַ לָכֶם מִכָּל-אֹיְבֵיכֶם מִסָּבִיב וִישַׁבְתֶּם-בֶּטַח.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וְהָיָה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הַמָּקוֹם אֲשֶׁר-יִבְחַר יְהוָה אֱלֹהֵיכֶם בּוֹ לְשַׁכֵּן שְׁמוֹ שָׁם</a:t>
            </a:r>
            <a:r>
              <a:rPr lang="he-IL" sz="2000" dirty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שָׁמָּה תָבִיאוּ אֵת כָּל-אֲשֶׁר אָנֹכִי מְצַוֶּה אֶתְכֶם עוֹלֹתֵיכֶם וְזִבְחֵיכֶם מַעְשְׂרֹתֵיכֶם וּתְרֻמַת יֶדְכֶם וְכֹל מִבְחַר נִדְרֵיכֶם אֲשֶׁר תִּדְּרוּ לַיהוָה. 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152400" y="3429000"/>
            <a:ext cx="2209800" cy="2286000"/>
          </a:xfrm>
          <a:prstGeom prst="right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It is time to build when G-d has given you rest from all your enemies.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52400" y="1143000"/>
            <a:ext cx="2209800" cy="1447800"/>
          </a:xfrm>
          <a:prstGeom prst="right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Described by its function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25189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Knew Devarim!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שמואל ב פרק ז</a:t>
            </a: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וַיְהִי כִּי-יָשַׁב הַמֶּלֶךְ בְּבֵיתוֹ וַיהוָה הֵנִיחַ-לוֹ מִסָּבִיב מִכָּל-אֹיְבָיו. </a:t>
            </a:r>
            <a:endParaRPr lang="en-US" sz="2400" dirty="0">
              <a:cs typeface="David" pitchFamily="34" charset="-79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25122680"/>
              </p:ext>
            </p:extLst>
          </p:nvPr>
        </p:nvGraphicFramePr>
        <p:xfrm>
          <a:off x="228600" y="1600200"/>
          <a:ext cx="8763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119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41CED7-5EC9-4D51-B548-771C8E5B29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0941CED7-5EC9-4D51-B548-771C8E5B29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65A1EF-43BF-43C5-A1FD-240B50956B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FB65A1EF-43BF-43C5-A1FD-240B50956B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CCD2B1-C030-4339-845C-035F88C7C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8ECCD2B1-C030-4339-845C-035F88C7C7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EB93E-FCC4-476B-A458-7E716C7620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43CEB93E-FCC4-476B-A458-7E716C7620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07DBCB-45F2-48D2-86C5-2EE3A30034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B407DBCB-45F2-48D2-86C5-2EE3A30034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08E689-F473-4561-B6D1-4AFB7549D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5A08E689-F473-4561-B6D1-4AFB7549D8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061C2B-8E2F-45B7-855B-5F2FB61483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dgm id="{BB061C2B-8E2F-45B7-855B-5F2FB61483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31376B-8963-4945-B403-9B4986CE0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4">
                                            <p:graphicEl>
                                              <a:dgm id="{4931376B-8963-4945-B403-9B4986CE0E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is\AppData\Local\Microsoft\Windows\Temporary Internet Files\Content.IE5\FSQ2HBBQ\MC900441428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066800"/>
            <a:ext cx="54864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7919"/>
            <a:ext cx="8229600" cy="4602162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does it say that David </a:t>
            </a:r>
            <a:b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blood on his hands?</a:t>
            </a:r>
            <a:endParaRPr lang="he-IL" sz="4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971800"/>
            <a:ext cx="8001000" cy="1143000"/>
          </a:xfrm>
        </p:spPr>
        <p:txBody>
          <a:bodyPr anchor="ctr">
            <a:prstTxWarp prst="textPlain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GB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about </a:t>
            </a:r>
          </a:p>
          <a:p>
            <a:pPr marL="0" indent="0" algn="ctr">
              <a:buNone/>
            </a:pPr>
            <a:r>
              <a:rPr lang="en-GB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Divrei Hayamim?</a:t>
            </a:r>
            <a:endParaRPr lang="he-IL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553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פרק יז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וַיְהִי כַּאֲשֶׁר יָשַׁב דָּוִיד בְּבֵיתוֹ וַיֹּאמֶר דָּוִיד אֶל-נָתָן הַנָּבִיא הִנֵּה אָנֹכִי יוֹשֵׁב בְּבֵית הָאֲרָזִים וַאֲרוֹן בְּרִית-יְהוָה תַּחַת יְרִיעוֹת. </a:t>
            </a:r>
            <a:r>
              <a:rPr lang="he-IL" b="1" dirty="0">
                <a:cs typeface="David" pitchFamily="34" charset="-79"/>
              </a:rPr>
              <a:t>ב</a:t>
            </a:r>
            <a:r>
              <a:rPr lang="he-IL" dirty="0">
                <a:cs typeface="David" pitchFamily="34" charset="-79"/>
              </a:rPr>
              <a:t> וַיֹּאמֶר נָתָן אֶל-דָּוִיד כֹּל אֲשֶׁר בִּלְבָבְךָ עֲשֵׂה כִּי הָאֱלֹהִים </a:t>
            </a:r>
            <a:r>
              <a:rPr lang="he-IL" dirty="0" smtClean="0">
                <a:cs typeface="David" pitchFamily="34" charset="-79"/>
              </a:rPr>
              <a:t>עִמָּךְ.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וַיְהִי בַּלַּיְלָה הַהוּא וַיְהִי דְּבַר-אֱלֹהִים אֶל-נָתָן לֵאמֹר. </a:t>
            </a:r>
            <a:r>
              <a:rPr lang="he-IL" b="1" dirty="0">
                <a:cs typeface="David" pitchFamily="34" charset="-79"/>
              </a:rPr>
              <a:t>ד</a:t>
            </a:r>
            <a:r>
              <a:rPr lang="he-IL" dirty="0">
                <a:cs typeface="David" pitchFamily="34" charset="-79"/>
              </a:rPr>
              <a:t> לֵךְ וְאָמַרְתָּ אֶל-דָּוִיד עַבְדִּי כֹּה אָמַר יְהוָה לֹא אַתָּה תִּבְנֶה-לִּי הַבַּיִת לָשָׁבֶת. </a:t>
            </a:r>
            <a:r>
              <a:rPr lang="he-IL" b="1" dirty="0">
                <a:cs typeface="David" pitchFamily="34" charset="-79"/>
              </a:rPr>
              <a:t>ה</a:t>
            </a:r>
            <a:r>
              <a:rPr lang="he-IL" dirty="0">
                <a:cs typeface="David" pitchFamily="34" charset="-79"/>
              </a:rPr>
              <a:t> כִּי לֹא יָשַׁבְתִּי בְּבַיִת מִן-הַיּוֹם אֲשֶׁר הֶעֱלֵיתִי אֶת-יִשְׂרָאֵל עַד הַיּוֹם הַזֶּה וָאֶהְיֶה מֵאֹהֶל אֶל-אֹהֶל וּמִמִּשְׁכָּן. </a:t>
            </a:r>
            <a:r>
              <a:rPr lang="he-IL" b="1" dirty="0">
                <a:cs typeface="David" pitchFamily="34" charset="-79"/>
              </a:rPr>
              <a:t>ו</a:t>
            </a:r>
            <a:r>
              <a:rPr lang="he-IL" dirty="0">
                <a:cs typeface="David" pitchFamily="34" charset="-79"/>
              </a:rPr>
              <a:t> בְּכֹל אֲשֶׁר-הִתְהַלַּכְתִּי בְּכָל-יִשְׂרָאֵל הֲדָבָר דִּבַּרְתִּי אֶת-אַחַד שֹׁפְטֵי יִשְׂרָאֵל אֲשֶׁר צִוִּיתִי לִרְעוֹת אֶת-עַמִּי לֵאמֹר לָמָּה לֹא-בְנִיתֶם לִי בֵּית אֲרָזִים. </a:t>
            </a:r>
            <a:r>
              <a:rPr lang="he-IL" b="1" dirty="0">
                <a:cs typeface="David" pitchFamily="34" charset="-79"/>
              </a:rPr>
              <a:t>ז</a:t>
            </a:r>
            <a:r>
              <a:rPr lang="he-IL" dirty="0">
                <a:cs typeface="David" pitchFamily="34" charset="-79"/>
              </a:rPr>
              <a:t> וְעַתָּה כֹּה-תֹאמַר לְעַבְדִּי לְדָוִיד </a:t>
            </a:r>
            <a:r>
              <a:rPr lang="he-IL" dirty="0" smtClean="0">
                <a:cs typeface="David" pitchFamily="34" charset="-79"/>
              </a:rPr>
              <a:t>כֹּה </a:t>
            </a:r>
            <a:r>
              <a:rPr lang="he-IL" dirty="0">
                <a:cs typeface="David" pitchFamily="34" charset="-79"/>
              </a:rPr>
              <a:t>אָמַר יְהוָה צְבָאוֹת אֲנִי לְקַחְתִּיךָ מִן-הַנָּוֶה מִן-אַחֲרֵי הַצֹּאן לִהְיוֹת נָגִיד עַל עַמִּי יִשְׂרָאֵל. </a:t>
            </a:r>
            <a:r>
              <a:rPr lang="he-IL" b="1" dirty="0">
                <a:cs typeface="David" pitchFamily="34" charset="-79"/>
              </a:rPr>
              <a:t>ח</a:t>
            </a:r>
            <a:r>
              <a:rPr lang="he-IL" dirty="0">
                <a:cs typeface="David" pitchFamily="34" charset="-79"/>
              </a:rPr>
              <a:t> וָאֶהְיֶה עִמְּךָ בְּכֹל אֲשֶׁר הָלַכְתָּ וָאַכְרִית אֶת-כָּל-אוֹיְבֶיךָ מִפָּנֶיךָ וְעָשִׂיתִי לְךָ שֵׁם כְּשֵׁם הַגְּדוֹלִים אֲשֶׁר בָּאָרֶץ. </a:t>
            </a:r>
            <a:r>
              <a:rPr lang="he-IL" b="1" dirty="0">
                <a:cs typeface="David" pitchFamily="34" charset="-79"/>
              </a:rPr>
              <a:t>ט</a:t>
            </a:r>
            <a:r>
              <a:rPr lang="he-IL" dirty="0">
                <a:cs typeface="David" pitchFamily="34" charset="-79"/>
              </a:rPr>
              <a:t> וְשַׂמְתִּי מָקוֹם לְעַמִּי יִשְׂרָאֵל וּנְטַעְתִּיהוּ וְשָׁכַן תַּחְתָּיו וְלֹא יִרְגַּז עוֹד וְלֹא-יוֹסִיפוּ בְנֵי-עַוְלָה לְבַלֹּתוֹ כַּאֲשֶׁר בָּרִאשׁוֹנָה. </a:t>
            </a:r>
            <a:r>
              <a:rPr lang="he-IL" b="1" dirty="0">
                <a:cs typeface="David" pitchFamily="34" charset="-79"/>
              </a:rPr>
              <a:t>י</a:t>
            </a:r>
            <a:r>
              <a:rPr lang="he-IL" dirty="0">
                <a:cs typeface="David" pitchFamily="34" charset="-79"/>
              </a:rPr>
              <a:t> וּלְמִיָּמִים אֲשֶׁר צִוִּיתִי שֹׁפְטִים עַל-עַמִּי יִשְׂרָאֵל וְהִכְנַעְתִּי אֶת-כָּל-אוֹיְבֶיךָ וָאַגִּד לָךְ וּבַיִת יִבְנֶה-לְּךָ יְהוָה. </a:t>
            </a:r>
            <a:r>
              <a:rPr lang="he-IL" b="1" dirty="0">
                <a:cs typeface="David" pitchFamily="34" charset="-79"/>
              </a:rPr>
              <a:t>יא</a:t>
            </a:r>
            <a:r>
              <a:rPr lang="he-IL" dirty="0">
                <a:cs typeface="David" pitchFamily="34" charset="-79"/>
              </a:rPr>
              <a:t> וְהָיָה כִּי-מָלְאוּ יָמֶיךָ לָלֶכֶת עִם-אֲבֹתֶיךָ וַהֲקִימוֹתִי אֶת-זַרְעֲךָ אַחֲרֶיךָ אֲשֶׁר יִהְיֶה מִבָּנֶיךָ וַהֲכִינוֹתִי אֶת-מַלְכוּתוֹ. </a:t>
            </a:r>
            <a:r>
              <a:rPr lang="he-IL" b="1" dirty="0">
                <a:cs typeface="David" pitchFamily="34" charset="-79"/>
              </a:rPr>
              <a:t>יב</a:t>
            </a:r>
            <a:r>
              <a:rPr lang="he-IL" dirty="0">
                <a:cs typeface="David" pitchFamily="34" charset="-79"/>
              </a:rPr>
              <a:t> הוּא יִבְנֶה-לִּי בָּיִת וְכֹנַנְתִּי אֶת-כִּסְאוֹ עַד-עוֹלָם. </a:t>
            </a:r>
            <a:r>
              <a:rPr lang="he-IL" b="1" dirty="0">
                <a:cs typeface="David" pitchFamily="34" charset="-79"/>
              </a:rPr>
              <a:t>יג</a:t>
            </a:r>
            <a:r>
              <a:rPr lang="he-IL" dirty="0">
                <a:cs typeface="David" pitchFamily="34" charset="-79"/>
              </a:rPr>
              <a:t> אֲנִי אֶהְיֶה-לּוֹ לְאָב וְהוּא יִהְיֶה-לִּי לְבֵן וְחַסְדִּי לֹא-אָסִיר מֵעִמּוֹ כַּאֲשֶׁר הֲסִירוֹתִי מֵאֲשֶׁר הָיָה לְפָנֶיךָ. </a:t>
            </a:r>
            <a:r>
              <a:rPr lang="he-IL" b="1" dirty="0">
                <a:cs typeface="David" pitchFamily="34" charset="-79"/>
              </a:rPr>
              <a:t>יד</a:t>
            </a:r>
            <a:r>
              <a:rPr lang="he-IL" dirty="0">
                <a:cs typeface="David" pitchFamily="34" charset="-79"/>
              </a:rPr>
              <a:t> וְהַעֲמַדְתִּיהוּ בְּבֵיתִי וּבְמַלְכוּתִי עַד-הָעוֹלָם וְכִסְאוֹ יִהְיֶה נָכוֹן עַד-עוֹלָם. </a:t>
            </a:r>
            <a:r>
              <a:rPr lang="he-IL" b="1" dirty="0">
                <a:cs typeface="David" pitchFamily="34" charset="-79"/>
              </a:rPr>
              <a:t>טו</a:t>
            </a:r>
            <a:r>
              <a:rPr lang="he-IL" dirty="0">
                <a:cs typeface="David" pitchFamily="34" charset="-79"/>
              </a:rPr>
              <a:t> כְּכֹל הַדְּבָרִים הָאֵלֶּה וּכְכֹל הֶחָזוֹן הַזֶּה כֵּן דִּבֶּר נָתָן אֶל-דָּוִיד. </a:t>
            </a:r>
            <a:endParaRPr lang="he-IL" dirty="0" smtClean="0">
              <a:cs typeface="David" pitchFamily="34" charset="-79"/>
            </a:endParaRPr>
          </a:p>
          <a:p>
            <a:pPr marL="0" indent="0" algn="ctr">
              <a:buNone/>
            </a:pPr>
            <a:endParaRPr lang="en-GB" sz="4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4400" b="1" dirty="0" smtClean="0">
                <a:solidFill>
                  <a:schemeClr val="accent6"/>
                </a:solidFill>
                <a:cs typeface="David" pitchFamily="34" charset="-79"/>
              </a:rPr>
              <a:t>Same as Shmuel – no mention of blood.</a:t>
            </a:r>
            <a:endParaRPr lang="he-IL" sz="44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ctr" rtl="1">
              <a:buNone/>
            </a:pPr>
            <a:endParaRPr lang="he-IL" sz="4400" b="1" dirty="0">
              <a:solidFill>
                <a:schemeClr val="accent6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848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פרק כב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295400"/>
            <a:ext cx="59436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וַיֹּאמֶר דָּוִיד זֶה הוּא בֵּית יְהוָה הָאֱלֹהִים וְזֶה-מִּזְבֵּחַ לְעֹלָה לְיִשְׂרָאֵל. </a:t>
            </a:r>
            <a:br>
              <a:rPr lang="he-IL" sz="2400" dirty="0">
                <a:cs typeface="David" pitchFamily="34" charset="-79"/>
              </a:rPr>
            </a:b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וַיֹּאמֶר דָּוִיד לִכְנוֹס אֶת-הַגֵּרִים אֲשֶׁר בְּאֶרֶץ יִשְׂרָאֵל וַיַּעֲמֵד חֹצְבִים לַחְצוֹב אַבְנֵי גָזִית לִבְנוֹת בֵּית הָאֱלֹהִים. </a:t>
            </a:r>
            <a:endParaRPr lang="he-IL" sz="24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וּבַרְזֶל לָרֹב לַמִּסְמְרִים לְדַלְתוֹת הַשְּׁעָרִים וְלַמְחַבְּרוֹת הֵכִין דָּוִיד וּנְחֹשֶׁת לָרֹב אֵין מִשְׁקָל. </a:t>
            </a:r>
            <a:endParaRPr lang="he-IL" sz="2400" b="1" dirty="0" smtClean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ד</a:t>
            </a: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וַעֲצֵי אֲרָזִים לְאֵין מִסְפָּר כִּי הֵבִיאוּ הַצִּידֹנִים וְהַצֹּרִים עֲצֵי אֲרָזִים לָרֹב </a:t>
            </a:r>
            <a:r>
              <a:rPr lang="he-IL" sz="2400" b="1" dirty="0" smtClean="0">
                <a:solidFill>
                  <a:schemeClr val="accent5"/>
                </a:solidFill>
                <a:cs typeface="David" pitchFamily="34" charset="-79"/>
              </a:rPr>
              <a:t>לְדָוִיד</a:t>
            </a:r>
            <a:r>
              <a:rPr lang="en-GB" sz="2400" b="1" dirty="0" smtClean="0">
                <a:solidFill>
                  <a:schemeClr val="accent5"/>
                </a:solidFill>
                <a:cs typeface="David" pitchFamily="34" charset="-79"/>
              </a:rPr>
              <a:t>.</a:t>
            </a:r>
            <a:endParaRPr lang="en-US" sz="24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dirty="0">
                <a:cs typeface="David" pitchFamily="34" charset="-79"/>
              </a:rPr>
              <a:t/>
            </a:r>
            <a:br>
              <a:rPr lang="he-IL" sz="2400" dirty="0">
                <a:cs typeface="David" pitchFamily="34" charset="-79"/>
              </a:rPr>
            </a:br>
            <a:r>
              <a:rPr lang="he-IL" sz="2400" b="1" dirty="0">
                <a:cs typeface="David" pitchFamily="34" charset="-79"/>
              </a:rPr>
              <a:t>ה</a:t>
            </a:r>
            <a:r>
              <a:rPr lang="he-IL" sz="2400" dirty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וַיֹּאמֶר דָּוִיד שְׁלֹמֹה בְנִי נַעַר וָרָךְ וְהַבַּיִת לִבְנוֹת לַיהוָה לְהַגְדִּיל לְמַעְלָה לְשֵׁם וּלְתִפְאֶרֶת לְכָל-הָאֲרָצוֹת אָכִינָה נָּא לוֹ וַיָּכֶן דָּוִיד לָרֹב לִפְנֵי מוֹתוֹ. 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ו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וַיִּקְרָא לִשְׁלֹמֹה בְנוֹ וַיְצַוֵּהוּ לִבְנוֹת בַּיִת לַיהוָה אֱלֹהֵי יִשְׂרָאֵל. </a:t>
            </a:r>
            <a:endParaRPr lang="en-US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211111" y="2209800"/>
            <a:ext cx="2989289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17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gets everything ready to give to his son.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211111" y="4267200"/>
            <a:ext cx="2989289" cy="2362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65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Educates his son about building.</a:t>
            </a:r>
          </a:p>
          <a:p>
            <a:pPr algn="ctr"/>
            <a:r>
              <a:rPr lang="en-GB" sz="2000" dirty="0" smtClean="0"/>
              <a:t>David got everything ready to make G-d’s Name great in all the lands.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08415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29"/>
            <a:ext cx="8229600" cy="1143000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פרק כב</a:t>
            </a:r>
            <a:endParaRPr lang="he-IL" sz="5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333500"/>
            <a:ext cx="4876800" cy="5257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ז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6"/>
                </a:solidFill>
                <a:cs typeface="David" pitchFamily="34" charset="-79"/>
              </a:rPr>
              <a:t>וַיֹּאמֶר דָּוִיד לִשְׁלֹמֹה </a:t>
            </a:r>
            <a:r>
              <a:rPr lang="he-IL" sz="2800" b="1" dirty="0" smtClean="0">
                <a:solidFill>
                  <a:schemeClr val="accent6"/>
                </a:solidFill>
                <a:cs typeface="David" pitchFamily="34" charset="-79"/>
              </a:rPr>
              <a:t>בְּנִי </a:t>
            </a:r>
            <a:r>
              <a:rPr lang="he-IL" sz="2800" b="1" dirty="0">
                <a:solidFill>
                  <a:schemeClr val="accent6"/>
                </a:solidFill>
                <a:cs typeface="David" pitchFamily="34" charset="-79"/>
              </a:rPr>
              <a:t>אֲנִי הָיָה עִם-לְבָבִי לִבְנוֹת בַּיִת לְשֵׁם יְהוָה אֱלֹהָי. </a:t>
            </a:r>
            <a:endParaRPr lang="en-US" sz="28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 smtClean="0">
                <a:cs typeface="David" pitchFamily="34" charset="-79"/>
              </a:rPr>
              <a:t>ח</a:t>
            </a:r>
            <a:r>
              <a:rPr lang="he-IL" sz="2800" dirty="0" smtClean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5"/>
                </a:solidFill>
                <a:cs typeface="David" pitchFamily="34" charset="-79"/>
              </a:rPr>
              <a:t>וַיְהִי עָלַי דְּבַר-יְהוָה לֵאמֹר דָּם לָרֹב שָׁפַכְתָּ וּמִלְחָמוֹת גְּדֹלוֹת עָשִׂיתָ לֹא-תִבְנֶה בַיִת לִשְׁמִי כִּי דָּמִים רַבִּים שָׁפַכְתָּ אַרְצָה לְפָנָי</a:t>
            </a:r>
            <a:r>
              <a:rPr lang="he-IL" sz="2800" b="1" dirty="0" smtClean="0">
                <a:solidFill>
                  <a:schemeClr val="accent5"/>
                </a:solidFill>
                <a:cs typeface="David" pitchFamily="34" charset="-79"/>
              </a:rPr>
              <a:t>.</a:t>
            </a:r>
            <a:endParaRPr lang="en-US" sz="28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800" b="1" dirty="0">
                <a:cs typeface="David" pitchFamily="34" charset="-79"/>
              </a:rPr>
              <a:t>ט</a:t>
            </a:r>
            <a:r>
              <a:rPr lang="he-IL" sz="2800" dirty="0"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4"/>
                </a:solidFill>
                <a:cs typeface="David" pitchFamily="34" charset="-79"/>
              </a:rPr>
              <a:t>הִנֵּה-בֵן נוֹלָד לָךְ הוּא יִהְיֶה אִישׁ מְנוּחָה וַהֲנִיחוֹתִי לוֹ מִכָּל-אוֹיְבָיו מִסָּבִיב כִּי שְׁלֹמֹה יִהְיֶה שְׁמוֹ וְשָׁלוֹם וָשֶׁקֶט אֶתֵּן עַל-יִשְׂרָאֵל </a:t>
            </a:r>
            <a:r>
              <a:rPr lang="he-IL" sz="2800" b="1" dirty="0" smtClean="0">
                <a:solidFill>
                  <a:schemeClr val="accent4"/>
                </a:solidFill>
                <a:cs typeface="David" pitchFamily="34" charset="-79"/>
              </a:rPr>
              <a:t>בְּיָמָיו.</a:t>
            </a:r>
            <a:endParaRPr lang="he-IL" sz="28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1143000"/>
            <a:ext cx="41910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521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wanted to build a house for G-d to make His Name great.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2286000"/>
            <a:ext cx="4191000" cy="2133600"/>
          </a:xfrm>
          <a:prstGeom prst="rightArrowCallout">
            <a:avLst>
              <a:gd name="adj1" fmla="val 11555"/>
              <a:gd name="adj2" fmla="val 25000"/>
              <a:gd name="adj3" fmla="val 14916"/>
              <a:gd name="adj4" fmla="val 8848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gives his own reason – he is a man of war living in a time of war. </a:t>
            </a:r>
          </a:p>
          <a:p>
            <a:pPr algn="ctr"/>
            <a:r>
              <a:rPr lang="en-GB" sz="2000" dirty="0" smtClean="0"/>
              <a:t>He can’t make G-d’s Name great when everyone around him hates him. </a:t>
            </a:r>
          </a:p>
          <a:p>
            <a:pPr algn="ctr"/>
            <a:r>
              <a:rPr lang="en-GB" sz="2000" dirty="0" smtClean="0"/>
              <a:t>Another generation is required.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34257" y="4572001"/>
            <a:ext cx="4209143" cy="2209799"/>
          </a:xfrm>
          <a:prstGeom prst="rightArrowCallout">
            <a:avLst>
              <a:gd name="adj1" fmla="val 10550"/>
              <a:gd name="adj2" fmla="val 25000"/>
              <a:gd name="adj3" fmla="val 12521"/>
              <a:gd name="adj4" fmla="val 8876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Not enough for David to have a son but he has to be a man of peace.</a:t>
            </a:r>
          </a:p>
          <a:p>
            <a:pPr algn="ctr"/>
            <a:r>
              <a:rPr lang="en-GB" sz="2000" dirty="0" smtClean="0"/>
              <a:t>The name Shlomo is not a prediction, it is a direction.</a:t>
            </a:r>
          </a:p>
          <a:p>
            <a:pPr algn="ctr"/>
            <a:r>
              <a:rPr lang="en-GB" sz="2000" dirty="0" smtClean="0"/>
              <a:t>Need to have peace in order to make G-d’s Name great 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36510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טז</a:t>
            </a:r>
            <a:r>
              <a:rPr lang="he-IL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David is running away from Avshalom</a:t>
            </a:r>
            <a:endParaRPr lang="he-IL" sz="32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143000"/>
            <a:ext cx="6096000" cy="5562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ה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וּבָא הַמֶּלֶךְ דָּוִד עַד-בַּחוּרִים וְהִנֵּה מִשָּׁם אִישׁ יוֹצֵא מִמִּשְׁפַּחַת בֵּית-שָׁאוּל וּשְׁמוֹ שִׁמְעִי בֶן-גֵּרָא יֹצֵא יָצוֹא וּמְקַלֵּל.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וַיְסַקֵּל בָּאֲבָנִים אֶת-דָּוִד וְאֶת-כָּל-עַבְדֵי הַמֶּלֶךְ דָּוִד וְכָל-הָעָם וְכָל-הַגִּבֹּרִים מִימִינוֹ וּמִשְּׂמֹאלוֹ.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ז</a:t>
            </a:r>
            <a:r>
              <a:rPr lang="he-IL" sz="2200" dirty="0">
                <a:cs typeface="David" pitchFamily="34" charset="-79"/>
              </a:rPr>
              <a:t> וְכֹה-אָמַר שִׁמְעִי בְּקַלְלוֹ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צֵא צֵא אִישׁ הַדָּמִים וְאִישׁ הַבְּלִיָּעַל. </a:t>
            </a:r>
            <a:endParaRPr lang="en-US" sz="22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הֵשִׁיב עָלֶיךָ יְהוָה כֹּל דְּמֵי בֵית-שָׁאוּל אֲשֶׁר מָלַכְתָּ תַּחְתָּו וַיִּתֵּן יְהוָה אֶת-הַמְּלוּכָה בְּיַד אַבְשָׁלוֹם בְּנֶךָ וְהִנְּךָ בְּרָעָתֶךָ כִּי אִישׁ דָּמִים אָתָּה. </a:t>
            </a:r>
            <a:endParaRPr lang="en-US" sz="22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ט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וַיֹּאמֶר אֲבִישַׁי בֶּן-צְרוּיָה אֶל-הַמֶּלֶךְ לָמָּה יְקַלֵּל הַכֶּלֶב הַמֵּת הַזֶּה אֶת-אֲדֹנִי הַמֶּלֶךְ אֶעְבְּרָה-נָּא וְאָסִירָה אֶת-רֹאשׁוֹ.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וַיֹּאמֶר הַמֶּלֶךְ מַה-לִּי וְלָכֶם בְּנֵי צְרֻיָה </a:t>
            </a:r>
            <a:r>
              <a:rPr lang="he-IL" sz="2200" dirty="0" smtClean="0">
                <a:cs typeface="David" pitchFamily="34" charset="-79"/>
              </a:rPr>
              <a:t>כֹּה </a:t>
            </a:r>
            <a:r>
              <a:rPr lang="he-IL" sz="2200" dirty="0">
                <a:cs typeface="David" pitchFamily="34" charset="-79"/>
              </a:rPr>
              <a:t>יְקַלֵּל </a:t>
            </a:r>
            <a:r>
              <a:rPr lang="he-IL" sz="2200" b="1" dirty="0" smtClean="0">
                <a:solidFill>
                  <a:schemeClr val="accent4"/>
                </a:solidFill>
                <a:cs typeface="David" pitchFamily="34" charset="-79"/>
              </a:rPr>
              <a:t>כִּי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יְהוָה אָמַר לוֹ קַלֵּל אֶת-דָּוִד </a:t>
            </a:r>
            <a:r>
              <a:rPr lang="he-IL" sz="2200" dirty="0">
                <a:cs typeface="David" pitchFamily="34" charset="-79"/>
              </a:rPr>
              <a:t>וּמִי יֹאמַר מַדּוּעַ עָשִׂיתָה כֵּן.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וַיֹּאמֶר דָּוִד אֶל-אֲבִישַׁי וְאֶל-כָּל-עֲבָדָיו הִנֵּה בְנִי אֲשֶׁר-יָצָא מִמֵּעַי מְבַקֵּשׁ אֶת-נַפְשִׁי וְאַף כִּי-עַתָּה בֶּן-הַיְמִינִי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הַנִּחוּ לוֹ וִיקַלֵּל כִּי אָמַר-לוֹ יְהוָה. </a:t>
            </a:r>
            <a:endParaRPr lang="en-US" sz="22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51216" y="1447800"/>
            <a:ext cx="3149184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464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As David leaves Yerushalayim, rocks are thrown at him.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38100" y="2590800"/>
            <a:ext cx="3162300" cy="1524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96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Shimi says that David is getting what he deserves in return to what he did to Shaul – </a:t>
            </a:r>
            <a:r>
              <a:rPr lang="he-IL" sz="2000" dirty="0" smtClean="0"/>
              <a:t>איש דמים</a:t>
            </a:r>
            <a:r>
              <a:rPr lang="en-GB" sz="2000" dirty="0" smtClean="0"/>
              <a:t>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51216" y="4419600"/>
            <a:ext cx="3149184" cy="2362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878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tells his men that it is G-d talking. David feels responsibility for causing a civil war. </a:t>
            </a:r>
          </a:p>
          <a:p>
            <a:pPr algn="ctr"/>
            <a:r>
              <a:rPr lang="en-GB" sz="2000" dirty="0" smtClean="0"/>
              <a:t>He takes mussar from real time events.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57339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4602162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the first topic of Sefer Melachim?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Alexis\AppData\Local\Microsoft\Windows\Temporary Internet Files\Content.IE5\FSQ2HBBQ\MC900441428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62484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362200"/>
          </a:xfrm>
        </p:spPr>
        <p:txBody>
          <a:bodyPr anchor="ctr">
            <a:prstTxWarp prst="textPlain">
              <a:avLst/>
            </a:prstTxWarp>
            <a:noAutofit/>
          </a:bodyPr>
          <a:lstStyle/>
          <a:p>
            <a:pPr marL="0" indent="0" algn="ctr">
              <a:buNone/>
            </a:pP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en-GB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Beginning </a:t>
            </a: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Shlomo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he-IL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744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4602162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Many Perakim deal with Shlomo?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Alexis\AppData\Local\Microsoft\Windows\Temporary Internet Files\Content.IE5\FSQ2HBBQ\MC900441428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800"/>
            <a:ext cx="62484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933700"/>
            <a:ext cx="6400800" cy="990600"/>
          </a:xfrm>
        </p:spPr>
        <p:txBody>
          <a:bodyPr anchor="ctr">
            <a:prstTxWarp prst="textPlain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1 - 11</a:t>
            </a:r>
            <a:endParaRPr lang="he-I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10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a one-line title to each perek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GB" b="1" dirty="0" smtClean="0">
                <a:solidFill>
                  <a:schemeClr val="accent5"/>
                </a:solidFill>
              </a:rPr>
              <a:t>1</a:t>
            </a:r>
            <a:r>
              <a:rPr lang="en-GB" dirty="0" smtClean="0">
                <a:solidFill>
                  <a:schemeClr val="accent5"/>
                </a:solidFill>
              </a:rPr>
              <a:t> - Rivalry </a:t>
            </a:r>
            <a:r>
              <a:rPr lang="en-GB" dirty="0">
                <a:solidFill>
                  <a:schemeClr val="accent5"/>
                </a:solidFill>
              </a:rPr>
              <a:t>between Adoniyahu and Shlomo</a:t>
            </a:r>
            <a:endParaRPr lang="en-US" dirty="0">
              <a:solidFill>
                <a:schemeClr val="accent5"/>
              </a:solidFill>
            </a:endParaRPr>
          </a:p>
          <a:p>
            <a:pPr marL="0" lvl="0" indent="0">
              <a:buNone/>
            </a:pPr>
            <a:r>
              <a:rPr lang="en-GB" b="1" dirty="0" smtClean="0">
                <a:solidFill>
                  <a:schemeClr val="accent5"/>
                </a:solidFill>
              </a:rPr>
              <a:t>2</a:t>
            </a:r>
            <a:r>
              <a:rPr lang="en-GB" dirty="0" smtClean="0">
                <a:solidFill>
                  <a:schemeClr val="accent5"/>
                </a:solidFill>
              </a:rPr>
              <a:t> - 'The </a:t>
            </a:r>
            <a:r>
              <a:rPr lang="en-GB" dirty="0">
                <a:solidFill>
                  <a:schemeClr val="accent5"/>
                </a:solidFill>
              </a:rPr>
              <a:t>Godfather' – David's last will and testament to his son with a hit list</a:t>
            </a:r>
            <a:endParaRPr lang="en-US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5"/>
                </a:solidFill>
              </a:rPr>
              <a:t>5-7</a:t>
            </a:r>
            <a:r>
              <a:rPr lang="en-GB" dirty="0">
                <a:solidFill>
                  <a:schemeClr val="accent5"/>
                </a:solidFill>
              </a:rPr>
              <a:t> </a:t>
            </a:r>
            <a:r>
              <a:rPr lang="en-GB" dirty="0" smtClean="0">
                <a:solidFill>
                  <a:schemeClr val="accent5"/>
                </a:solidFill>
              </a:rPr>
              <a:t>– Bet HaMikdash</a:t>
            </a:r>
            <a:endParaRPr lang="en-US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accent5"/>
                </a:solidFill>
              </a:rPr>
              <a:t>8</a:t>
            </a:r>
            <a:r>
              <a:rPr lang="en-GB" dirty="0" smtClean="0">
                <a:solidFill>
                  <a:schemeClr val="accent5"/>
                </a:solidFill>
              </a:rPr>
              <a:t>-</a:t>
            </a:r>
            <a:r>
              <a:rPr lang="en-GB" dirty="0">
                <a:solidFill>
                  <a:schemeClr val="accent5"/>
                </a:solidFill>
              </a:rPr>
              <a:t> </a:t>
            </a:r>
            <a:r>
              <a:rPr lang="en-GB" dirty="0" smtClean="0">
                <a:solidFill>
                  <a:schemeClr val="accent5"/>
                </a:solidFill>
              </a:rPr>
              <a:t>Prayer </a:t>
            </a:r>
            <a:r>
              <a:rPr lang="en-GB" dirty="0">
                <a:solidFill>
                  <a:schemeClr val="accent5"/>
                </a:solidFill>
              </a:rPr>
              <a:t>after Temple </a:t>
            </a:r>
            <a:r>
              <a:rPr lang="en-GB" dirty="0" smtClean="0">
                <a:solidFill>
                  <a:schemeClr val="accent5"/>
                </a:solidFill>
              </a:rPr>
              <a:t>is built</a:t>
            </a:r>
            <a:endParaRPr lang="en-US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The main </a:t>
            </a:r>
            <a:r>
              <a:rPr lang="en-GB" b="1" dirty="0">
                <a:solidFill>
                  <a:schemeClr val="accent4"/>
                </a:solidFill>
              </a:rPr>
              <a:t>topic about Shlomo </a:t>
            </a:r>
            <a:r>
              <a:rPr lang="en-GB" b="1" dirty="0" smtClean="0">
                <a:solidFill>
                  <a:schemeClr val="accent4"/>
                </a:solidFill>
              </a:rPr>
              <a:t>is the Bet HaMikdash. 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The time period of Shlomo is as good as it gets. </a:t>
            </a:r>
            <a:endParaRPr lang="he-IL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10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is\AppData\Local\Microsoft\Windows\Temporary Internet Files\Content.IE5\FSQ2HBBQ\MC900441428[1]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066800"/>
            <a:ext cx="54864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7919"/>
            <a:ext cx="8229600" cy="4602162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Shlomo building the </a:t>
            </a:r>
            <a:b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 HaMikdash instead of David?</a:t>
            </a:r>
            <a:endParaRPr lang="he-IL" sz="4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819400"/>
            <a:ext cx="7696200" cy="2286000"/>
          </a:xfrm>
        </p:spPr>
        <p:txBody>
          <a:bodyPr anchor="ctr">
            <a:prstTxWarp prst="textPlain">
              <a:avLst/>
            </a:prstTxWarp>
            <a:noAutofit/>
          </a:bodyPr>
          <a:lstStyle/>
          <a:p>
            <a:pPr marL="0" indent="0" algn="ctr">
              <a:buNone/>
            </a:pP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‘They’ say it’s because David </a:t>
            </a:r>
          </a:p>
          <a:p>
            <a:pPr marL="0" indent="0" algn="ctr">
              <a:buNone/>
            </a:pP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blood on his hands.</a:t>
            </a:r>
          </a:p>
          <a:p>
            <a:pPr marL="0" indent="0" algn="ctr">
              <a:buNone/>
            </a:pPr>
            <a:endParaRPr lang="en-GB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where does it say this?</a:t>
            </a:r>
            <a:endParaRPr lang="he-IL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571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פרק ז</a:t>
            </a:r>
            <a:b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The Request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600200"/>
            <a:ext cx="5562600" cy="4953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3600" b="1" dirty="0" smtClean="0">
                <a:cs typeface="David" pitchFamily="34" charset="-79"/>
              </a:rPr>
              <a:t>א</a:t>
            </a:r>
            <a:r>
              <a:rPr lang="he-IL" sz="3600" dirty="0" smtClean="0">
                <a:cs typeface="David" pitchFamily="34" charset="-79"/>
              </a:rPr>
              <a:t> </a:t>
            </a:r>
            <a:r>
              <a:rPr lang="he-IL" sz="3600" dirty="0">
                <a:cs typeface="David" pitchFamily="34" charset="-79"/>
              </a:rPr>
              <a:t>וַיְהִי כִּי-יָשַׁב הַמֶּלֶךְ בְּבֵיתוֹ וַיהוָה הֵנִיחַ-לוֹ מִסָּבִיב מִכָּל-אֹיְבָיו. </a:t>
            </a:r>
            <a:endParaRPr lang="en-US" sz="36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600" b="1" dirty="0">
                <a:cs typeface="David" pitchFamily="34" charset="-79"/>
              </a:rPr>
              <a:t>ב</a:t>
            </a:r>
            <a:r>
              <a:rPr lang="he-IL" sz="3600" dirty="0">
                <a:cs typeface="David" pitchFamily="34" charset="-79"/>
              </a:rPr>
              <a:t> וַיֹּאמֶר הַמֶּלֶךְ </a:t>
            </a:r>
            <a:r>
              <a:rPr lang="he-IL" sz="3600" b="1" dirty="0">
                <a:solidFill>
                  <a:schemeClr val="accent5"/>
                </a:solidFill>
                <a:cs typeface="David" pitchFamily="34" charset="-79"/>
              </a:rPr>
              <a:t>אֶל-נָתָן הַנָּבִיא </a:t>
            </a:r>
            <a:r>
              <a:rPr lang="he-IL" sz="3600" dirty="0">
                <a:cs typeface="David" pitchFamily="34" charset="-79"/>
              </a:rPr>
              <a:t>רְאֵה נָא </a:t>
            </a:r>
            <a:r>
              <a:rPr lang="he-IL" sz="3600" b="1" dirty="0">
                <a:solidFill>
                  <a:schemeClr val="accent6"/>
                </a:solidFill>
                <a:cs typeface="David" pitchFamily="34" charset="-79"/>
              </a:rPr>
              <a:t>אָנֹכִי יוֹשֵׁב בְּבֵית אֲרָזִים וַאֲרוֹן הָאֱלֹהִים יֹשֵׁב בְּתוֹךְ הַיְרִיעָה. </a:t>
            </a:r>
            <a:endParaRPr lang="en-US" sz="36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600" b="1" dirty="0" smtClean="0">
                <a:cs typeface="David" pitchFamily="34" charset="-79"/>
              </a:rPr>
              <a:t>ג</a:t>
            </a:r>
            <a:r>
              <a:rPr lang="he-IL" sz="3600" dirty="0" smtClean="0">
                <a:cs typeface="David" pitchFamily="34" charset="-79"/>
              </a:rPr>
              <a:t> </a:t>
            </a:r>
            <a:r>
              <a:rPr lang="he-IL" sz="3600" dirty="0">
                <a:cs typeface="David" pitchFamily="34" charset="-79"/>
              </a:rPr>
              <a:t>וַיֹּאמֶר נָתָן אֶל-הַמֶּלֶךְ </a:t>
            </a:r>
            <a:r>
              <a:rPr lang="he-IL" sz="3600" b="1" dirty="0">
                <a:solidFill>
                  <a:schemeClr val="accent4"/>
                </a:solidFill>
                <a:cs typeface="David" pitchFamily="34" charset="-79"/>
              </a:rPr>
              <a:t>כֹּל אֲשֶׁר בִּלְבָבְךָ לֵךְ עֲשֵׂה כִּי יְהוָה עִמָּךְ. </a:t>
            </a:r>
            <a:endParaRPr lang="en-US" sz="36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14924" y="3505200"/>
            <a:ext cx="3314075" cy="2197933"/>
          </a:xfrm>
          <a:prstGeom prst="rightArrowCallout">
            <a:avLst>
              <a:gd name="adj1" fmla="val 12724"/>
              <a:gd name="adj2" fmla="val 25000"/>
              <a:gd name="adj3" fmla="val 14770"/>
              <a:gd name="adj4" fmla="val 8217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Kal V’Chomer –</a:t>
            </a:r>
          </a:p>
          <a:p>
            <a:pPr algn="ctr"/>
            <a:r>
              <a:rPr lang="en-GB" sz="2000" dirty="0" smtClean="0"/>
              <a:t>David is living in a house and G-d is in a tent. There is a problem with this and therefore  he wants to build a house for G-d.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28308" y="2057400"/>
            <a:ext cx="3300691" cy="1295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507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David goes to Natan because he is a navi and therefore G-d’s spokesperson.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128309" y="5905500"/>
            <a:ext cx="3300691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903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Natan says to go and build the house.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54185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792162"/>
          </a:xfrm>
        </p:spPr>
        <p:txBody>
          <a:bodyPr>
            <a:no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פרק ז</a:t>
            </a:r>
            <a:b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G-d’s Answer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429000"/>
            <a:ext cx="8763000" cy="3276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Before G-d gives His answer, He gives the background. 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Try to divide between the background and the answer.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/>
            </a:r>
            <a:br>
              <a:rPr lang="he-IL" dirty="0">
                <a:cs typeface="David" pitchFamily="34" charset="-79"/>
              </a:rPr>
            </a:b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035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פרק ז</a:t>
            </a:r>
            <a:b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G-d’s Answer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334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4"/>
                </a:solidFill>
                <a:cs typeface="David" pitchFamily="34" charset="-79"/>
              </a:rPr>
              <a:t>We </a:t>
            </a:r>
            <a:r>
              <a:rPr lang="en-GB" sz="2000" b="1" dirty="0">
                <a:solidFill>
                  <a:schemeClr val="accent4"/>
                </a:solidFill>
                <a:cs typeface="David" pitchFamily="34" charset="-79"/>
              </a:rPr>
              <a:t>know the answer is no because David didn’t build it. </a:t>
            </a:r>
            <a:endParaRPr lang="en-GB" sz="2000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4"/>
                </a:solidFill>
                <a:cs typeface="David" pitchFamily="34" charset="-79"/>
              </a:rPr>
              <a:t>G-d </a:t>
            </a:r>
            <a:r>
              <a:rPr lang="en-GB" sz="2000" b="1" dirty="0">
                <a:solidFill>
                  <a:schemeClr val="accent4"/>
                </a:solidFill>
                <a:cs typeface="David" pitchFamily="34" charset="-79"/>
              </a:rPr>
              <a:t>doesn’t say </a:t>
            </a:r>
            <a:r>
              <a:rPr lang="en-GB" sz="2000" b="1" dirty="0" smtClean="0">
                <a:solidFill>
                  <a:schemeClr val="accent4"/>
                </a:solidFill>
                <a:cs typeface="David" pitchFamily="34" charset="-79"/>
              </a:rPr>
              <a:t>no </a:t>
            </a:r>
            <a:r>
              <a:rPr lang="en-GB" sz="2000" b="1" dirty="0">
                <a:solidFill>
                  <a:schemeClr val="accent4"/>
                </a:solidFill>
                <a:cs typeface="David" pitchFamily="34" charset="-79"/>
              </a:rPr>
              <a:t>but He says his son will build.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It doesn’t </a:t>
            </a:r>
            <a:r>
              <a:rPr lang="en-GB" sz="2000" b="1" dirty="0">
                <a:solidFill>
                  <a:schemeClr val="accent2"/>
                </a:solidFill>
                <a:cs typeface="David" pitchFamily="34" charset="-79"/>
              </a:rPr>
              <a:t>mention anywhere about </a:t>
            </a: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there being blood </a:t>
            </a:r>
            <a:r>
              <a:rPr lang="en-GB" sz="2000" b="1" dirty="0">
                <a:solidFill>
                  <a:schemeClr val="accent2"/>
                </a:solidFill>
                <a:cs typeface="David" pitchFamily="34" charset="-79"/>
              </a:rPr>
              <a:t>on his hands</a:t>
            </a:r>
            <a:r>
              <a:rPr lang="en-GB" sz="2000" b="1" dirty="0" smtClean="0">
                <a:solidFill>
                  <a:schemeClr val="accent2"/>
                </a:solidFill>
                <a:cs typeface="David" pitchFamily="34" charset="-79"/>
              </a:rPr>
              <a:t>.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en-GB" sz="2000" b="1" dirty="0" smtClean="0">
                <a:solidFill>
                  <a:schemeClr val="accent5"/>
                </a:solidFill>
                <a:cs typeface="David" pitchFamily="34" charset="-79"/>
              </a:rPr>
              <a:t>Start with a history lesson: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ד</a:t>
            </a:r>
            <a:r>
              <a:rPr lang="he-IL" sz="2000" dirty="0">
                <a:cs typeface="David" pitchFamily="34" charset="-79"/>
              </a:rPr>
              <a:t> וַיְהִי בַּלַּיְלָה הַהוּא </a:t>
            </a:r>
            <a:r>
              <a:rPr lang="he-IL" sz="2000" dirty="0" smtClean="0">
                <a:cs typeface="David" pitchFamily="34" charset="-79"/>
              </a:rPr>
              <a:t>וַיְהִי </a:t>
            </a:r>
            <a:r>
              <a:rPr lang="he-IL" sz="2000" dirty="0">
                <a:cs typeface="David" pitchFamily="34" charset="-79"/>
              </a:rPr>
              <a:t>דְּבַר-יְהוָה אֶל-נָתָן לֵאמֹר.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ה</a:t>
            </a:r>
            <a:r>
              <a:rPr lang="he-IL" sz="2000" dirty="0">
                <a:cs typeface="David" pitchFamily="34" charset="-79"/>
              </a:rPr>
              <a:t> לֵךְ וְאָמַרְתָּ אֶל-עַבְדִּי אֶל-דָּוִד </a:t>
            </a:r>
            <a:r>
              <a:rPr lang="he-IL" sz="2000" dirty="0" smtClean="0">
                <a:cs typeface="David" pitchFamily="34" charset="-79"/>
              </a:rPr>
              <a:t>כֹּה </a:t>
            </a:r>
            <a:r>
              <a:rPr lang="he-IL" sz="2000" dirty="0">
                <a:cs typeface="David" pitchFamily="34" charset="-79"/>
              </a:rPr>
              <a:t>אָמַר יְהוָה הַאַתָּה תִּבְנֶה-לִּי בַיִת לְשִׁבְתִּי.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ו</a:t>
            </a:r>
            <a:r>
              <a:rPr lang="he-IL" sz="2000" dirty="0">
                <a:cs typeface="David" pitchFamily="34" charset="-79"/>
              </a:rPr>
              <a:t> כִּי לֹא יָשַׁבְתִּי בְּבַיִת לְמִיּוֹם הַעֲלֹתִי אֶת-בְּנֵי יִשְׂרָאֵל מִמִּצְרַיִם וְעַד הַיּוֹם הַזֶּה וָאֶהְיֶה מִתְהַלֵּךְ בְּאֹהֶל וּבְמִשְׁכָּן.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ז</a:t>
            </a:r>
            <a:r>
              <a:rPr lang="he-IL" sz="2000" dirty="0">
                <a:cs typeface="David" pitchFamily="34" charset="-79"/>
              </a:rPr>
              <a:t> בְּכֹל אֲשֶׁר-הִתְהַלַּכְתִּי בְּכָל-בְּנֵי יִשְׂרָאֵל הֲדָבָר דִּבַּרְתִּי אֶת-אַחַד שִׁבְטֵי יִשְׂרָאֵל אֲשֶׁר צִוִּיתִי לִרְעוֹת אֶת-עַמִּי אֶת-יִשְׂרָאֵל לֵאמֹר לָמָּה לֹא-בְנִיתֶם לִי בֵּית אֲרָזִים.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ח</a:t>
            </a:r>
            <a:r>
              <a:rPr lang="he-IL" sz="2000" dirty="0">
                <a:cs typeface="David" pitchFamily="34" charset="-79"/>
              </a:rPr>
              <a:t> וְעַתָּה כֹּה-תֹאמַר לְעַבְדִּי לְדָוִד כֹּה אָמַר יְהוָה צְבָאוֹת אֲנִי לְקַחְתִּיךָ מִן-הַנָּוֶה מֵאַחַר הַצֹּאן לִהְיוֹת נָגִיד עַל-עַמִּי עַל-יִשְׂרָאֵל.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וָאֶהְיֶה עִמְּךָ בְּכֹל אֲשֶׁר הָלַכְתָּ וָאַכְרִתָה אֶת-כָּל-אֹיְבֶיךָ מִפָּנֶיךָ וְעָשִׂתִי לְךָ שֵׁם גָּדוֹל כְּשֵׁם הַגְּדֹלִים אֲשֶׁר בָּאָרֶץ.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וְשַׂמְתִּי מָקוֹם לְעַמִּי לְיִשְׂרָאֵל וּנְטַעְתִּיו וְשָׁכַן תַּחְתָּיו וְלֹא יִרְגַּז עוֹד וְלֹא-יֹסִיפוּ בְנֵי-עַוְלָה לְעַנּוֹתוֹ כַּאֲשֶׁר בָּרִאשׁוֹנָה.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1600" dirty="0">
                <a:cs typeface="David" pitchFamily="34" charset="-79"/>
              </a:rPr>
              <a:t/>
            </a:r>
            <a:br>
              <a:rPr lang="he-IL" sz="1600" dirty="0">
                <a:cs typeface="David" pitchFamily="34" charset="-79"/>
              </a:rPr>
            </a:br>
            <a:endParaRPr lang="he-IL" sz="16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512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שמואל ב פרק ז</a:t>
            </a:r>
            <a:br>
              <a:rPr lang="he-IL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G-d’s Answer</a:t>
            </a:r>
            <a:endParaRPr lang="he-IL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553200" cy="4267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יא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וּלְמִן-הַיּוֹם אֲשֶׁר צִוִּיתִי שֹׁפְטִים עַל-עַמִּי יִשְׂרָאֵל וַהֲנִיחֹתִי לְךָ מִכָּל-אֹיְבֶיךָ וְהִגִּיד לְךָ יְהוָה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כִּי-בַיִת יַעֲשֶׂה-לְּךָ יְהוָה. 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יב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כִּי יִמְלְאוּ יָמֶיךָ וְשָׁכַבְתָּ אֶת-אֲבֹתֶיךָ וַהֲקִימֹתִי אֶת-זַרְעֲךָ אַחֲרֶיךָ אֲשֶׁר יֵצֵא מִמֵּעֶיךָ וַהֲכִינֹתִי אֶת-מַמְלַכְתּוֹ.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יג</a:t>
            </a:r>
            <a:r>
              <a:rPr lang="he-IL" sz="2200" dirty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הוּא יִבְנֶה-בַּיִת לִשְׁמִי וְכֹנַנְתִּי אֶת-כִּסֵּא מַמְלַכְתּוֹ עַד-עוֹלָם.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אֲנִי אֶהְיֶה-לּוֹ לְאָב וְהוּא יִהְיֶה-לִּי לְבֵן אֲשֶׁר בְּהַעֲו‍ֹתוֹ וְהֹכַחְתִּיו בְּשֵׁבֶט אֲנָשִׁים וּבְנִגְעֵי בְּנֵי אָדָם.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טו</a:t>
            </a:r>
            <a:r>
              <a:rPr lang="he-IL" sz="2200" dirty="0">
                <a:cs typeface="David" pitchFamily="34" charset="-79"/>
              </a:rPr>
              <a:t> וְחַסְדִּי לֹא-יָסוּר מִמֶּנּוּ כַּאֲשֶׁר הֲסִרֹתִי מֵעִם שָׁאוּל אֲשֶׁר הֲסִרֹתִי מִלְּפָנֶיךָ.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טז</a:t>
            </a:r>
            <a:r>
              <a:rPr lang="he-IL" sz="2200" dirty="0">
                <a:cs typeface="David" pitchFamily="34" charset="-79"/>
              </a:rPr>
              <a:t> וְנֶאְמַן בֵּיתְךָ וּמַמְלַכְתְּךָ עַד-עוֹלָם לְפָנֶיךָ כִּסְאֲךָ יִהְיֶה נָכוֹן עַד-עוֹלָם.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יז</a:t>
            </a:r>
            <a:r>
              <a:rPr lang="he-IL" sz="2200" dirty="0">
                <a:cs typeface="David" pitchFamily="34" charset="-79"/>
              </a:rPr>
              <a:t> כְּכֹל הַדְּבָרִים הָאֵלֶּה וּכְכֹל הַחִזָּיוֹן הַזֶּה כֵּן דִּבֶּר נָתָן אֶל-דָּוִד.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76200" y="990600"/>
            <a:ext cx="2743200" cy="2133600"/>
          </a:xfrm>
          <a:prstGeom prst="rightArrowCallout">
            <a:avLst>
              <a:gd name="adj1" fmla="val 14744"/>
              <a:gd name="adj2" fmla="val 25000"/>
              <a:gd name="adj3" fmla="val 14744"/>
              <a:gd name="adj4" fmla="val 8202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will build a house for David</a:t>
            </a:r>
          </a:p>
          <a:p>
            <a:pPr algn="ctr"/>
            <a:r>
              <a:rPr lang="en-GB" sz="2000" dirty="0" smtClean="0"/>
              <a:t> – a dynasty.</a:t>
            </a:r>
          </a:p>
          <a:p>
            <a:pPr algn="ctr"/>
            <a:r>
              <a:rPr lang="en-GB" sz="2000" dirty="0" smtClean="0"/>
              <a:t>This is a prerequisite before a house can be built for G-d.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3276600"/>
            <a:ext cx="2590800" cy="1752600"/>
          </a:xfrm>
          <a:prstGeom prst="rightArrowCallout">
            <a:avLst>
              <a:gd name="adj1" fmla="val 8674"/>
              <a:gd name="adj2" fmla="val 25000"/>
              <a:gd name="adj3" fmla="val 15476"/>
              <a:gd name="adj4" fmla="val 7898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Shlomo will be the house and he will build a house to make a name for G-d.</a:t>
            </a:r>
            <a:endParaRPr lang="he-IL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555171" y="6210300"/>
            <a:ext cx="7924800" cy="381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whole topic begins in Devarim 12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03935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1465</Words>
  <Application>Microsoft Office PowerPoint</Application>
  <PresentationFormat>On-screen Show (4:3)</PresentationFormat>
  <Paragraphs>129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ספר מלכים</vt:lpstr>
      <vt:lpstr>What’s the first topic of Sefer Melachim?</vt:lpstr>
      <vt:lpstr>How Many Perakim deal with Shlomo?</vt:lpstr>
      <vt:lpstr>Give a one-line title to each perek</vt:lpstr>
      <vt:lpstr>Why is Shlomo building the  Bet HaMikdash instead of David?</vt:lpstr>
      <vt:lpstr>שמואל ב פרק ז - The Request</vt:lpstr>
      <vt:lpstr>שמואל ב פרק ז - G-d’s Answer</vt:lpstr>
      <vt:lpstr>שמואל ב פרק ז - G-d’s Answer</vt:lpstr>
      <vt:lpstr>שמואל ב פרק ז - G-d’s Answer</vt:lpstr>
      <vt:lpstr>דברים יב - Introduction</vt:lpstr>
      <vt:lpstr>דברים יב</vt:lpstr>
      <vt:lpstr>David Knew Devarim!</vt:lpstr>
      <vt:lpstr>Where does it say that David  had blood on his hands?</vt:lpstr>
      <vt:lpstr>דברי הימים א פרק יז</vt:lpstr>
      <vt:lpstr>דברי הימים א פרק כב</vt:lpstr>
      <vt:lpstr>דברי הימים א פרק כב</vt:lpstr>
      <vt:lpstr>שמואל ב טז - David is running away from Avshalom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 מלכים</dc:title>
  <dc:creator>Alexis</dc:creator>
  <cp:lastModifiedBy>Alexis</cp:lastModifiedBy>
  <cp:revision>19</cp:revision>
  <dcterms:created xsi:type="dcterms:W3CDTF">2006-08-16T00:00:00Z</dcterms:created>
  <dcterms:modified xsi:type="dcterms:W3CDTF">2013-09-17T18:25:54Z</dcterms:modified>
</cp:coreProperties>
</file>